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70" r:id="rId8"/>
    <p:sldId id="261" r:id="rId9"/>
    <p:sldId id="268" r:id="rId10"/>
    <p:sldId id="262" r:id="rId11"/>
    <p:sldId id="266" r:id="rId12"/>
    <p:sldId id="264" r:id="rId13"/>
    <p:sldId id="265" r:id="rId14"/>
    <p:sldId id="267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>
        <p:scale>
          <a:sx n="66" d="100"/>
          <a:sy n="66" d="100"/>
        </p:scale>
        <p:origin x="408" y="-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8558-84BA-4A22-AE1B-B027C913D50D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5B46-110D-4532-90CA-2D7FF0C12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6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8558-84BA-4A22-AE1B-B027C913D50D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5B46-110D-4532-90CA-2D7FF0C12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52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8558-84BA-4A22-AE1B-B027C913D50D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5B46-110D-4532-90CA-2D7FF0C12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91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8558-84BA-4A22-AE1B-B027C913D50D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5B46-110D-4532-90CA-2D7FF0C12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58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8558-84BA-4A22-AE1B-B027C913D50D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5B46-110D-4532-90CA-2D7FF0C12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97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8558-84BA-4A22-AE1B-B027C913D50D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5B46-110D-4532-90CA-2D7FF0C12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23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8558-84BA-4A22-AE1B-B027C913D50D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5B46-110D-4532-90CA-2D7FF0C12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93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8558-84BA-4A22-AE1B-B027C913D50D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5B46-110D-4532-90CA-2D7FF0C12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27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8558-84BA-4A22-AE1B-B027C913D50D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5B46-110D-4532-90CA-2D7FF0C12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9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8558-84BA-4A22-AE1B-B027C913D50D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5B46-110D-4532-90CA-2D7FF0C12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1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8558-84BA-4A22-AE1B-B027C913D50D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5B46-110D-4532-90CA-2D7FF0C12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6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8558-84BA-4A22-AE1B-B027C913D50D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5B46-110D-4532-90CA-2D7FF0C12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9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8558-84BA-4A22-AE1B-B027C913D50D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5B46-110D-4532-90CA-2D7FF0C12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5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8558-84BA-4A22-AE1B-B027C913D50D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5B46-110D-4532-90CA-2D7FF0C12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58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8558-84BA-4A22-AE1B-B027C913D50D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5B46-110D-4532-90CA-2D7FF0C12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3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8558-84BA-4A22-AE1B-B027C913D50D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5B46-110D-4532-90CA-2D7FF0C12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1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5088558-84BA-4A22-AE1B-B027C913D50D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9A325B46-110D-4532-90CA-2D7FF0C12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5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5088558-84BA-4A22-AE1B-B027C913D50D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A325B46-110D-4532-90CA-2D7FF0C12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837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ntrallyon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cwright@centrallyon.org" TargetMode="External"/><Relationship Id="rId3" Type="http://schemas.openxmlformats.org/officeDocument/2006/relationships/hyperlink" Target="mailto:ceben@centrallyon.org" TargetMode="External"/><Relationship Id="rId7" Type="http://schemas.openxmlformats.org/officeDocument/2006/relationships/hyperlink" Target="mailto:hgrafing@centrallyon.org" TargetMode="External"/><Relationship Id="rId12" Type="http://schemas.openxmlformats.org/officeDocument/2006/relationships/hyperlink" Target="mailto:jjager@centrallyon.org" TargetMode="External"/><Relationship Id="rId2" Type="http://schemas.openxmlformats.org/officeDocument/2006/relationships/hyperlink" Target="mailto:jengleman@centrallyon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gerlemean@centrallyon.org" TargetMode="External"/><Relationship Id="rId11" Type="http://schemas.openxmlformats.org/officeDocument/2006/relationships/hyperlink" Target="mailto:jpytleski@centrallyon.org" TargetMode="External"/><Relationship Id="rId5" Type="http://schemas.openxmlformats.org/officeDocument/2006/relationships/hyperlink" Target="mailto:mverbeek@centrallyon.org" TargetMode="External"/><Relationship Id="rId10" Type="http://schemas.openxmlformats.org/officeDocument/2006/relationships/hyperlink" Target="mailto:tlorenze@centrallyon.org" TargetMode="External"/><Relationship Id="rId4" Type="http://schemas.openxmlformats.org/officeDocument/2006/relationships/hyperlink" Target="mailto:jschar@centrallyon.org" TargetMode="External"/><Relationship Id="rId9" Type="http://schemas.openxmlformats.org/officeDocument/2006/relationships/hyperlink" Target="mailto:dsnyder@centrallyon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Co-Curricular%20Activities%20-%20Code%20of%20Conduct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Academic%20Eligibility%20Policy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central lyon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31" y="2175661"/>
            <a:ext cx="2587625" cy="258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2104" y="1020863"/>
            <a:ext cx="8020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Central Lyon Athletics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7904" y="5321226"/>
            <a:ext cx="6649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ookman Old Style" panose="02050604050505020204" pitchFamily="18" charset="0"/>
              </a:rPr>
              <a:t>Parent/Student Information</a:t>
            </a:r>
          </a:p>
        </p:txBody>
      </p:sp>
    </p:spTree>
    <p:extLst>
      <p:ext uri="{BB962C8B-B14F-4D97-AF65-F5344CB8AC3E}">
        <p14:creationId xmlns:p14="http://schemas.microsoft.com/office/powerpoint/2010/main" val="1648666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Inappropriate Topics to discuss with the coach and/or Activities Director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24051"/>
            <a:ext cx="9905998" cy="339238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Bookman Old Style" panose="02050604050505020204" pitchFamily="18" charset="0"/>
              </a:rPr>
              <a:t>Playing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Bookman Old Style" panose="02050604050505020204" pitchFamily="18" charset="0"/>
              </a:rPr>
              <a:t>Team Strategy or Play Calling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Bookman Old Style" panose="02050604050505020204" pitchFamily="18" charset="0"/>
              </a:rPr>
              <a:t>Other Student-Athletes</a:t>
            </a:r>
          </a:p>
        </p:txBody>
      </p:sp>
    </p:spTree>
    <p:extLst>
      <p:ext uri="{BB962C8B-B14F-4D97-AF65-F5344CB8AC3E}">
        <p14:creationId xmlns:p14="http://schemas.microsoft.com/office/powerpoint/2010/main" val="1418381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39387"/>
            <a:ext cx="9905998" cy="2075213"/>
          </a:xfrm>
        </p:spPr>
        <p:txBody>
          <a:bodyPr/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Athletic Injuries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40675"/>
            <a:ext cx="9905998" cy="471778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Bookman Old Style" panose="02050604050505020204" pitchFamily="18" charset="0"/>
              </a:rPr>
              <a:t>If an athlete is injured during a practice or game, they should report it to their coach immediately.</a:t>
            </a:r>
          </a:p>
          <a:p>
            <a:r>
              <a:rPr lang="en-US" sz="2200" dirty="0">
                <a:latin typeface="Bookman Old Style" panose="02050604050505020204" pitchFamily="18" charset="0"/>
              </a:rPr>
              <a:t>Trainers on site will help evaluate the injury, if necessary.</a:t>
            </a:r>
          </a:p>
          <a:p>
            <a:r>
              <a:rPr lang="en-US" sz="2200" dirty="0">
                <a:latin typeface="Bookman Old Style" panose="02050604050505020204" pitchFamily="18" charset="0"/>
              </a:rPr>
              <a:t>If an injury requires a doctors examination, a signed, written release by a doctor is required to allow the athlete to resume activity.</a:t>
            </a:r>
          </a:p>
          <a:p>
            <a:r>
              <a:rPr lang="en-US" sz="2200" dirty="0">
                <a:latin typeface="Bookman Old Style" panose="02050604050505020204" pitchFamily="18" charset="0"/>
              </a:rPr>
              <a:t>Head Injuries are to be treated with extreme caution.  Concussions are a </a:t>
            </a:r>
            <a:r>
              <a:rPr lang="en-US" sz="2200" b="1" dirty="0">
                <a:latin typeface="Bookman Old Style" panose="02050604050505020204" pitchFamily="18" charset="0"/>
              </a:rPr>
              <a:t>serious </a:t>
            </a:r>
            <a:r>
              <a:rPr lang="en-US" sz="2200" dirty="0">
                <a:latin typeface="Bookman Old Style" panose="02050604050505020204" pitchFamily="18" charset="0"/>
              </a:rPr>
              <a:t>matter.</a:t>
            </a:r>
          </a:p>
          <a:p>
            <a:pPr lvl="1"/>
            <a:r>
              <a:rPr lang="en-US" sz="2200" dirty="0">
                <a:latin typeface="Bookman Old Style" panose="02050604050505020204" pitchFamily="18" charset="0"/>
              </a:rPr>
              <a:t>All head injuries suffered during competition will require examination by a trainer.  The coach and trainer will follow concussion protocol before allowing an athlete to re-enter a game or practice.</a:t>
            </a:r>
          </a:p>
        </p:txBody>
      </p:sp>
    </p:spTree>
    <p:extLst>
      <p:ext uri="{BB962C8B-B14F-4D97-AF65-F5344CB8AC3E}">
        <p14:creationId xmlns:p14="http://schemas.microsoft.com/office/powerpoint/2010/main" val="828104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91710"/>
          </a:xfrm>
        </p:spPr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Athletic Schedules and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81048"/>
            <a:ext cx="9905998" cy="449317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Bookman Old Style" panose="02050604050505020204" pitchFamily="18" charset="0"/>
                <a:hlinkClick r:id="rId2"/>
              </a:rPr>
              <a:t>Central Lyon CSD Website</a:t>
            </a:r>
            <a:endParaRPr lang="en-US" sz="2400" dirty="0">
              <a:latin typeface="Bookman Old Style" panose="02050604050505020204" pitchFamily="18" charset="0"/>
            </a:endParaRPr>
          </a:p>
          <a:p>
            <a:endParaRPr lang="en-US" sz="2400" dirty="0">
              <a:latin typeface="Bookman Old Style" panose="02050604050505020204" pitchFamily="18" charset="0"/>
            </a:endParaRPr>
          </a:p>
          <a:p>
            <a:r>
              <a:rPr lang="en-US" sz="2400" dirty="0">
                <a:latin typeface="Bookman Old Style" panose="02050604050505020204" pitchFamily="18" charset="0"/>
              </a:rPr>
              <a:t>Central Lyon Activity Calendars *Available in the HS &amp; Elem. offices</a:t>
            </a:r>
          </a:p>
          <a:p>
            <a:pPr marL="0" indent="0">
              <a:buNone/>
            </a:pPr>
            <a:endParaRPr lang="en-US" sz="2400" dirty="0">
              <a:latin typeface="Bookman Old Style" panose="02050604050505020204" pitchFamily="18" charset="0"/>
            </a:endParaRPr>
          </a:p>
          <a:p>
            <a:r>
              <a:rPr lang="en-US" sz="2400" dirty="0">
                <a:latin typeface="Bookman Old Style" panose="02050604050505020204" pitchFamily="18" charset="0"/>
              </a:rPr>
              <a:t>Notifications</a:t>
            </a:r>
          </a:p>
          <a:p>
            <a:pPr lvl="1"/>
            <a:r>
              <a:rPr lang="en-US" sz="2400" dirty="0">
                <a:latin typeface="Bookman Old Style" panose="02050604050505020204" pitchFamily="18" charset="0"/>
              </a:rPr>
              <a:t>Facebook</a:t>
            </a:r>
          </a:p>
          <a:p>
            <a:pPr lvl="1"/>
            <a:r>
              <a:rPr lang="en-US" sz="2400" dirty="0">
                <a:latin typeface="Bookman Old Style" panose="02050604050505020204" pitchFamily="18" charset="0"/>
              </a:rPr>
              <a:t>Twitter</a:t>
            </a:r>
          </a:p>
          <a:p>
            <a:pPr lvl="1"/>
            <a:r>
              <a:rPr lang="en-US" sz="2400" dirty="0">
                <a:latin typeface="Bookman Old Style" panose="02050604050505020204" pitchFamily="18" charset="0"/>
              </a:rPr>
              <a:t>JMC</a:t>
            </a:r>
          </a:p>
        </p:txBody>
      </p:sp>
    </p:spTree>
    <p:extLst>
      <p:ext uri="{BB962C8B-B14F-4D97-AF65-F5344CB8AC3E}">
        <p14:creationId xmlns:p14="http://schemas.microsoft.com/office/powerpoint/2010/main" val="260817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73132"/>
            <a:ext cx="9905998" cy="2241468"/>
          </a:xfrm>
        </p:spPr>
        <p:txBody>
          <a:bodyPr/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Benefits of High School Athletics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64426"/>
            <a:ext cx="9905998" cy="4394484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Bookman Old Style" panose="02050604050505020204" pitchFamily="18" charset="0"/>
              </a:rPr>
              <a:t>Complements your school experience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Affords students opportunities to learn about teamwork, sportsmanship, self-discipline and hard work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Fosters success in later life 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Promotes positive behaviors and deters negative behaviors</a:t>
            </a:r>
          </a:p>
          <a:p>
            <a:r>
              <a:rPr lang="en-US" sz="2400" b="1" dirty="0">
                <a:latin typeface="Bookman Old Style" panose="02050604050505020204" pitchFamily="18" charset="0"/>
              </a:rPr>
              <a:t>Studies have proven</a:t>
            </a:r>
            <a:r>
              <a:rPr lang="en-US" sz="2400" dirty="0">
                <a:latin typeface="Bookman Old Style" panose="02050604050505020204" pitchFamily="18" charset="0"/>
              </a:rPr>
              <a:t>: students who participate in educational based activities have higher GPAs , lower dropout rates, fewer discipline problems, higher college admission test scores, better attendance and better relationships with students who are academically focused.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225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535" y="249382"/>
            <a:ext cx="9905998" cy="1995055"/>
          </a:xfrm>
        </p:spPr>
        <p:txBody>
          <a:bodyPr/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793174"/>
            <a:ext cx="9905998" cy="4544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Bookman Old Style" panose="02050604050505020204" pitchFamily="18" charset="0"/>
              </a:rPr>
              <a:t>Central Lyon Administration and Coaches will do what it takes to support and provide resources needed to assist all students in achieving success both in and out of the classroom.</a:t>
            </a:r>
          </a:p>
          <a:p>
            <a:pPr marL="0" indent="0">
              <a:buNone/>
            </a:pPr>
            <a:endParaRPr lang="en-US" sz="24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Bookman Old Style" panose="02050604050505020204" pitchFamily="18" charset="0"/>
              </a:rPr>
              <a:t>All decisions made will be based on the policies put in place by the IAHSAA, IGHSAU, Central Lyon Board of Education, and what is best for the </a:t>
            </a:r>
            <a:r>
              <a:rPr lang="en-US" sz="2400" b="1" dirty="0">
                <a:latin typeface="Bookman Old Style" panose="02050604050505020204" pitchFamily="18" charset="0"/>
              </a:rPr>
              <a:t>STUDENT.</a:t>
            </a:r>
          </a:p>
          <a:p>
            <a:pPr marL="0" indent="0">
              <a:buNone/>
            </a:pPr>
            <a:endParaRPr lang="en-US" sz="2400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Bookman Old Style" panose="02050604050505020204" pitchFamily="18" charset="0"/>
              </a:rPr>
              <a:t>As a district, we believe in communication and collaboration and when making important decisions we will do our absolute best to seek out and gather all pertinent information to make a quality decision.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65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Family Night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324100"/>
            <a:ext cx="9905998" cy="4351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Wednesday Night </a:t>
            </a:r>
            <a:r>
              <a:rPr lang="en-US" sz="2800" dirty="0"/>
              <a:t>is regarded as family night at Central Lyon and the rest of the Siouxland Conference.</a:t>
            </a:r>
          </a:p>
          <a:p>
            <a:pPr lvl="1"/>
            <a:r>
              <a:rPr lang="en-US" sz="2800" dirty="0"/>
              <a:t>No athletic practice will continue past </a:t>
            </a:r>
            <a:r>
              <a:rPr lang="en-US" sz="2800" b="1" dirty="0"/>
              <a:t>6:30 p.m. </a:t>
            </a:r>
            <a:r>
              <a:rPr lang="en-US" sz="2800" dirty="0"/>
              <a:t>unless prior approval has been granted by administration.</a:t>
            </a:r>
          </a:p>
          <a:p>
            <a:pPr lvl="1"/>
            <a:r>
              <a:rPr lang="en-US" sz="2800" dirty="0"/>
              <a:t>Students must be out of the building by </a:t>
            </a:r>
            <a:r>
              <a:rPr lang="en-US" sz="2800" b="1" dirty="0"/>
              <a:t>6:40 p.m. </a:t>
            </a:r>
            <a:r>
              <a:rPr lang="en-US" sz="2800" dirty="0"/>
              <a:t>on Wednesday evenings.</a:t>
            </a:r>
          </a:p>
        </p:txBody>
      </p:sp>
    </p:spTree>
    <p:extLst>
      <p:ext uri="{BB962C8B-B14F-4D97-AF65-F5344CB8AC3E}">
        <p14:creationId xmlns:p14="http://schemas.microsoft.com/office/powerpoint/2010/main" val="2865067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726096"/>
          </a:xfrm>
        </p:spPr>
        <p:txBody>
          <a:bodyPr/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Athletic Department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642" y="1918252"/>
            <a:ext cx="10441769" cy="44825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Activities Director – Dan Kruse </a:t>
            </a:r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  <a:hlinkClick r:id="rId2"/>
              </a:rPr>
              <a:t>(dkruse@centrallyon.org</a:t>
            </a:r>
            <a:r>
              <a:rPr lang="en-US" dirty="0">
                <a:latin typeface="Bookman Old Style" panose="02050604050505020204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Head Football &amp; Wrestling – Curtis Eben (</a:t>
            </a:r>
            <a:r>
              <a:rPr lang="en-US" dirty="0">
                <a:latin typeface="Bookman Old Style" panose="02050604050505020204" pitchFamily="18" charset="0"/>
                <a:hlinkClick r:id="rId3"/>
              </a:rPr>
              <a:t>ceben@centrallyon.org</a:t>
            </a:r>
            <a:r>
              <a:rPr lang="en-US" dirty="0">
                <a:latin typeface="Bookman Old Style" panose="02050604050505020204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Head Volleyball – Jamie Schar (</a:t>
            </a:r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  <a:hlinkClick r:id="rId4"/>
              </a:rPr>
              <a:t>jschar@centrallyon.org</a:t>
            </a:r>
            <a:r>
              <a:rPr lang="en-US" dirty="0">
                <a:latin typeface="Bookman Old Style" panose="02050604050505020204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Head Cross Country – Mandi Ver Beek (</a:t>
            </a:r>
            <a:r>
              <a:rPr lang="en-US" dirty="0">
                <a:latin typeface="Bookman Old Style" panose="02050604050505020204" pitchFamily="18" charset="0"/>
                <a:hlinkClick r:id="rId5"/>
              </a:rPr>
              <a:t>mverbeek@centrallyon.org</a:t>
            </a:r>
            <a:r>
              <a:rPr lang="en-US" dirty="0">
                <a:latin typeface="Bookman Old Style" panose="02050604050505020204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Head Boys’ Basketball &amp; Girls’ Golf– Ben Gerleman (</a:t>
            </a:r>
            <a:r>
              <a:rPr lang="en-US" dirty="0">
                <a:latin typeface="Bookman Old Style" panose="02050604050505020204" pitchFamily="18" charset="0"/>
                <a:hlinkClick r:id="rId6"/>
              </a:rPr>
              <a:t>bgerlemean@centrallyon.org</a:t>
            </a:r>
            <a:r>
              <a:rPr lang="en-US" dirty="0">
                <a:latin typeface="Bookman Old Style" panose="02050604050505020204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Head Girls’ Basketball – Heather Grafing (</a:t>
            </a:r>
            <a:r>
              <a:rPr lang="en-US" dirty="0">
                <a:latin typeface="Bookman Old Style" panose="02050604050505020204" pitchFamily="18" charset="0"/>
                <a:hlinkClick r:id="rId7"/>
              </a:rPr>
              <a:t>hgrafing@centrallyon.org</a:t>
            </a:r>
            <a:r>
              <a:rPr lang="en-US" dirty="0">
                <a:latin typeface="Bookman Old Style" panose="02050604050505020204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Head Boys’ Golf – Chris Wright (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hlinkClick r:id="rId8"/>
              </a:rPr>
              <a:t>cwright@centrallyon.org</a:t>
            </a:r>
            <a:r>
              <a:rPr lang="en-US" dirty="0">
                <a:latin typeface="Bookman Old Style" panose="02050604050505020204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Head Boys’ Track – Dan Snyder (</a:t>
            </a:r>
            <a:r>
              <a:rPr lang="en-US" dirty="0">
                <a:latin typeface="Bookman Old Style" panose="02050604050505020204" pitchFamily="18" charset="0"/>
                <a:hlinkClick r:id="rId9"/>
              </a:rPr>
              <a:t>dsnyder@centrallyon.org</a:t>
            </a:r>
            <a:r>
              <a:rPr lang="en-US" dirty="0">
                <a:latin typeface="Bookman Old Style" panose="02050604050505020204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Head Girls’ Track – Toby Lorenzen (</a:t>
            </a:r>
            <a:r>
              <a:rPr lang="en-US" dirty="0">
                <a:latin typeface="Bookman Old Style" panose="02050604050505020204" pitchFamily="18" charset="0"/>
                <a:hlinkClick r:id="rId10"/>
              </a:rPr>
              <a:t>tlorenze@centrallyon.org</a:t>
            </a:r>
            <a:r>
              <a:rPr lang="en-US" dirty="0">
                <a:latin typeface="Bookman Old Style" panose="02050604050505020204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Head Baseball – Jerry Pytleski (</a:t>
            </a:r>
            <a:r>
              <a:rPr lang="en-US" dirty="0">
                <a:latin typeface="Bookman Old Style" panose="02050604050505020204" pitchFamily="18" charset="0"/>
                <a:hlinkClick r:id="rId11"/>
              </a:rPr>
              <a:t>jpytleski@centrallyon.org</a:t>
            </a:r>
            <a:r>
              <a:rPr lang="en-US" dirty="0">
                <a:latin typeface="Bookman Old Style" panose="02050604050505020204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Head Softball – Kelly Weiler (kweiler@</a:t>
            </a:r>
            <a:r>
              <a:rPr lang="en-US" dirty="0">
                <a:latin typeface="Bookman Old Style" panose="02050604050505020204" pitchFamily="18" charset="0"/>
                <a:hlinkClick r:id="rId12"/>
              </a:rPr>
              <a:t>centrallyon.org</a:t>
            </a:r>
            <a:r>
              <a:rPr lang="en-US" dirty="0">
                <a:latin typeface="Bookman Old Style" panose="02050604050505020204" pitchFamily="18" charset="0"/>
              </a:rPr>
              <a:t>) </a:t>
            </a:r>
          </a:p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Weight Room Supervisor – </a:t>
            </a:r>
            <a:r>
              <a:rPr lang="en-US">
                <a:latin typeface="Bookman Old Style" panose="02050604050505020204" pitchFamily="18" charset="0"/>
              </a:rPr>
              <a:t>Travis Schipper (tschipper@</a:t>
            </a:r>
            <a:r>
              <a:rPr lang="en-US" dirty="0">
                <a:latin typeface="Bookman Old Style" panose="02050604050505020204" pitchFamily="18" charset="0"/>
                <a:hlinkClick r:id="rId12"/>
              </a:rPr>
              <a:t>centrallyon.org</a:t>
            </a:r>
            <a:r>
              <a:rPr lang="en-US" dirty="0">
                <a:latin typeface="Bookman Old Style" panose="02050604050505020204" pitchFamily="18" charset="0"/>
              </a:rPr>
              <a:t>) </a:t>
            </a:r>
          </a:p>
          <a:p>
            <a:pPr marL="0" indent="0">
              <a:buNone/>
            </a:pPr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568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13657"/>
            <a:ext cx="9905998" cy="1905000"/>
          </a:xfrm>
        </p:spPr>
        <p:txBody>
          <a:bodyPr/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Expectations of Student Athletes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83179"/>
            <a:ext cx="9905998" cy="402573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Bookman Old Style" panose="02050604050505020204" pitchFamily="18" charset="0"/>
              </a:rPr>
              <a:t>Once a student has chosen to participate in a sport or extracurricular activity, they have made a choice to uphold to certain standards expected by the district and community.</a:t>
            </a:r>
          </a:p>
          <a:p>
            <a:endParaRPr lang="en-US" sz="2400" dirty="0">
              <a:latin typeface="Bookman Old Style" panose="02050604050505020204" pitchFamily="18" charset="0"/>
            </a:endParaRPr>
          </a:p>
          <a:p>
            <a:r>
              <a:rPr lang="en-US" sz="2400" dirty="0">
                <a:latin typeface="Bookman Old Style" panose="02050604050505020204" pitchFamily="18" charset="0"/>
              </a:rPr>
              <a:t>Central Lyon expects its student-athletes to conduct themselves as “good citizens” of the school and community at all times.</a:t>
            </a:r>
          </a:p>
          <a:p>
            <a:pPr marL="0" indent="0">
              <a:buNone/>
            </a:pPr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  <a:hlinkClick r:id="rId2" action="ppaction://hlinkfile"/>
              </a:rPr>
              <a:t>Co-Curricular Activities – Code of Conduct Policy</a:t>
            </a:r>
            <a:endParaRPr lang="en-US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US" dirty="0">
              <a:latin typeface="Bookman Old Style" panose="02050604050505020204" pitchFamily="18" charset="0"/>
            </a:endParaRPr>
          </a:p>
          <a:p>
            <a:r>
              <a:rPr lang="en-US" sz="3000" b="1" dirty="0">
                <a:latin typeface="Bookman Old Style" panose="02050604050505020204" pitchFamily="18" charset="0"/>
              </a:rPr>
              <a:t>Academics always come first!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59616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Academic Eligibility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638" y="1911928"/>
            <a:ext cx="11340935" cy="389114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Bookman Old Style" panose="02050604050505020204" pitchFamily="18" charset="0"/>
              </a:rPr>
              <a:t>Academic Rule</a:t>
            </a:r>
            <a:r>
              <a:rPr lang="en-US" sz="2400" dirty="0">
                <a:latin typeface="Bookman Old Style" panose="02050604050505020204" pitchFamily="18" charset="0"/>
              </a:rPr>
              <a:t>: To be eligible to participate in co-curricular activities, a student must pass all of his/her regular academic courses</a:t>
            </a:r>
          </a:p>
          <a:p>
            <a:pPr marL="0" indent="0">
              <a:buNone/>
            </a:pPr>
            <a:r>
              <a:rPr lang="en-US" sz="2400" dirty="0">
                <a:latin typeface="Bookman Old Style" panose="02050604050505020204" pitchFamily="18" charset="0"/>
              </a:rPr>
              <a:t>		Quarter Failure: 4 weeks ineligibility period</a:t>
            </a:r>
          </a:p>
          <a:p>
            <a:pPr marL="0" indent="0">
              <a:buNone/>
            </a:pPr>
            <a:r>
              <a:rPr lang="en-US" sz="2400" dirty="0">
                <a:latin typeface="Bookman Old Style" panose="02050604050505020204" pitchFamily="18" charset="0"/>
              </a:rPr>
              <a:t>		Semester Failure: Ineligibility period of 30 calendar days *State of IA Scholarship Rule</a:t>
            </a:r>
          </a:p>
          <a:p>
            <a:pPr marL="0" indent="0">
              <a:buNone/>
            </a:pPr>
            <a:r>
              <a:rPr lang="en-US" sz="2400" dirty="0">
                <a:latin typeface="Bookman Old Style" panose="02050604050505020204" pitchFamily="18" charset="0"/>
              </a:rPr>
              <a:t>		May-term Failure: 2 weeks ineligibility period</a:t>
            </a:r>
          </a:p>
          <a:p>
            <a:pPr marL="0" indent="0">
              <a:buNone/>
            </a:pPr>
            <a:endParaRPr lang="en-US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  <a:hlinkClick r:id="rId2" action="ppaction://hlinkfile"/>
              </a:rPr>
              <a:t>Academic Eligibility Policy</a:t>
            </a:r>
            <a:endParaRPr lang="en-US" sz="1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969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Required forms and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59429"/>
            <a:ext cx="9905998" cy="397427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Bookman Old Style" panose="02050604050505020204" pitchFamily="18" charset="0"/>
              </a:rPr>
              <a:t>Physical Form (within 1 calendar year)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Bookman Old Style" panose="02050604050505020204" pitchFamily="18" charset="0"/>
              </a:rPr>
              <a:t>Concussion Awareness Form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Bookman Old Style" panose="02050604050505020204" pitchFamily="18" charset="0"/>
              </a:rPr>
              <a:t>Acknowledgment of Insurance Form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Bookman Old Style" panose="02050604050505020204" pitchFamily="18" charset="0"/>
              </a:rPr>
              <a:t>Immunization Records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Bookman Old Style" panose="02050604050505020204" pitchFamily="18" charset="0"/>
              </a:rPr>
              <a:t>All of the above signed forms </a:t>
            </a:r>
            <a:r>
              <a:rPr lang="en-US" sz="2400" b="1" dirty="0">
                <a:latin typeface="Bookman Old Style" panose="02050604050505020204" pitchFamily="18" charset="0"/>
              </a:rPr>
              <a:t>MUST </a:t>
            </a:r>
            <a:r>
              <a:rPr lang="en-US" sz="2400" dirty="0">
                <a:latin typeface="Bookman Old Style" panose="02050604050505020204" pitchFamily="18" charset="0"/>
              </a:rPr>
              <a:t>be on file in the high school office prior to practicing/competing.</a:t>
            </a:r>
          </a:p>
        </p:txBody>
      </p:sp>
    </p:spTree>
    <p:extLst>
      <p:ext uri="{BB962C8B-B14F-4D97-AF65-F5344CB8AC3E}">
        <p14:creationId xmlns:p14="http://schemas.microsoft.com/office/powerpoint/2010/main" val="814641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Important Rules to Remember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49037"/>
            <a:ext cx="9905998" cy="4453247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Bookman Old Style" panose="02050604050505020204" pitchFamily="18" charset="0"/>
              </a:rPr>
              <a:t>Athletes are expected to attend all practices, meetings, and games.  The coach should be notified of an absence by the student or parent prior to the absence.  </a:t>
            </a:r>
          </a:p>
          <a:p>
            <a:r>
              <a:rPr lang="en-US" sz="2200" dirty="0">
                <a:latin typeface="Bookman Old Style" panose="02050604050505020204" pitchFamily="18" charset="0"/>
              </a:rPr>
              <a:t>To be eligible to participate in practice or games, an athlete must be in school for a minimum of half a day.</a:t>
            </a:r>
          </a:p>
          <a:p>
            <a:r>
              <a:rPr lang="en-US" sz="2200" dirty="0">
                <a:latin typeface="Bookman Old Style" panose="02050604050505020204" pitchFamily="18" charset="0"/>
              </a:rPr>
              <a:t>If suspended, the student is ineligible to participate or practice until the suspension is over.</a:t>
            </a:r>
          </a:p>
          <a:p>
            <a:r>
              <a:rPr lang="en-US" sz="2200" dirty="0">
                <a:latin typeface="Bookman Old Style" panose="02050604050505020204" pitchFamily="18" charset="0"/>
              </a:rPr>
              <a:t>Athletes are required to travel on the team bus or vehicle unless prior permission is granted by the coach or Activities Director.</a:t>
            </a:r>
          </a:p>
        </p:txBody>
      </p:sp>
    </p:spTree>
    <p:extLst>
      <p:ext uri="{BB962C8B-B14F-4D97-AF65-F5344CB8AC3E}">
        <p14:creationId xmlns:p14="http://schemas.microsoft.com/office/powerpoint/2010/main" val="947214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Student Participation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713505"/>
            <a:ext cx="9905998" cy="380337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The in-season sport/activity has priority over all other activities/events. Participation and attendance for all practices/events is mandatory.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Central Lyon sports/activities that are not in season will take 2nd priority for practice/event time.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Any sport/activity/camp that is not affiliated with the school district must not cause attendance conflicts with Central Lyon Activities.</a:t>
            </a:r>
          </a:p>
        </p:txBody>
      </p:sp>
    </p:spTree>
    <p:extLst>
      <p:ext uri="{BB962C8B-B14F-4D97-AF65-F5344CB8AC3E}">
        <p14:creationId xmlns:p14="http://schemas.microsoft.com/office/powerpoint/2010/main" val="1396307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Parent Concern Procedure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441664"/>
            <a:ext cx="9905998" cy="4595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Bookman Old Style" panose="02050604050505020204" pitchFamily="18" charset="0"/>
              </a:rPr>
              <a:t>Follow the chain of Command</a:t>
            </a:r>
          </a:p>
          <a:p>
            <a:pPr marL="0" indent="0">
              <a:buNone/>
            </a:pPr>
            <a:r>
              <a:rPr lang="en-US" sz="2400" dirty="0">
                <a:latin typeface="Bookman Old Style" panose="02050604050505020204" pitchFamily="18" charset="0"/>
              </a:rPr>
              <a:t>	1. Student-Athlete should talk with the coach </a:t>
            </a:r>
          </a:p>
          <a:p>
            <a:pPr marL="0" indent="0">
              <a:buNone/>
            </a:pPr>
            <a:r>
              <a:rPr lang="en-US" sz="2400" dirty="0">
                <a:latin typeface="Bookman Old Style" panose="02050604050505020204" pitchFamily="18" charset="0"/>
              </a:rPr>
              <a:t>	2. If the issue/concern is not resolved, then the parent should contact the </a:t>
            </a:r>
            <a:r>
              <a:rPr lang="en-US" sz="2400" b="1" dirty="0">
                <a:latin typeface="Bookman Old Style" panose="02050604050505020204" pitchFamily="18" charset="0"/>
              </a:rPr>
              <a:t>Coach.</a:t>
            </a:r>
          </a:p>
          <a:p>
            <a:pPr marL="0" indent="0">
              <a:buNone/>
            </a:pPr>
            <a:r>
              <a:rPr lang="en-US" sz="2400" dirty="0">
                <a:latin typeface="Bookman Old Style" panose="02050604050505020204" pitchFamily="18" charset="0"/>
              </a:rPr>
              <a:t>	3. If issue/concern is not resolved, then the parent should contact 	the </a:t>
            </a:r>
            <a:r>
              <a:rPr lang="en-US" sz="2400" b="1" dirty="0">
                <a:latin typeface="Bookman Old Style" panose="02050604050505020204" pitchFamily="18" charset="0"/>
              </a:rPr>
              <a:t>Activities Director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Bookman Old Style" panose="02050604050505020204" pitchFamily="18" charset="0"/>
              </a:rPr>
              <a:t>Always make an appointment with the coach.</a:t>
            </a:r>
          </a:p>
        </p:txBody>
      </p:sp>
    </p:spTree>
    <p:extLst>
      <p:ext uri="{BB962C8B-B14F-4D97-AF65-F5344CB8AC3E}">
        <p14:creationId xmlns:p14="http://schemas.microsoft.com/office/powerpoint/2010/main" val="408038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Parent Concern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98945"/>
            <a:ext cx="9905998" cy="4291495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>
                <a:latin typeface="Bookman Old Style" panose="02050604050505020204" pitchFamily="18" charset="0"/>
              </a:rPr>
              <a:t>“24 Hour Rule” </a:t>
            </a:r>
            <a:r>
              <a:rPr lang="en-US" sz="2400" dirty="0">
                <a:latin typeface="Bookman Old Style" panose="02050604050505020204" pitchFamily="18" charset="0"/>
              </a:rPr>
              <a:t>Do not approach a coach before, during, or after a practice or game.  Please wait 24 hours until making contact with a coach to have a chance to reflect and gather all the information.</a:t>
            </a:r>
          </a:p>
          <a:p>
            <a:endParaRPr lang="en-US" sz="2400" dirty="0">
              <a:latin typeface="Bookman Old Style" panose="02050604050505020204" pitchFamily="18" charset="0"/>
            </a:endParaRPr>
          </a:p>
          <a:p>
            <a:r>
              <a:rPr lang="en-US" sz="2400" dirty="0">
                <a:latin typeface="Bookman Old Style" panose="02050604050505020204" pitchFamily="18" charset="0"/>
              </a:rPr>
              <a:t>We ask that parent concerns remain between the student-athlete, parents, and coach/activities director. </a:t>
            </a:r>
          </a:p>
          <a:p>
            <a:endParaRPr lang="en-US" sz="2400" dirty="0">
              <a:latin typeface="Bookman Old Style" panose="02050604050505020204" pitchFamily="18" charset="0"/>
            </a:endParaRPr>
          </a:p>
          <a:p>
            <a:r>
              <a:rPr lang="en-US" sz="2400" dirty="0">
                <a:latin typeface="Bookman Old Style" panose="02050604050505020204" pitchFamily="18" charset="0"/>
              </a:rPr>
              <a:t>Negative Comments and/or criticism posted on social media and voiced in the community do not reflect well on all those involved. </a:t>
            </a:r>
          </a:p>
        </p:txBody>
      </p:sp>
    </p:spTree>
    <p:extLst>
      <p:ext uri="{BB962C8B-B14F-4D97-AF65-F5344CB8AC3E}">
        <p14:creationId xmlns:p14="http://schemas.microsoft.com/office/powerpoint/2010/main" val="35759975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Custom 1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C7BEEF"/>
      </a:hlink>
      <a:folHlink>
        <a:srgbClr val="666699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1508</TotalTime>
  <Words>1062</Words>
  <Application>Microsoft Office PowerPoint</Application>
  <PresentationFormat>Widescreen</PresentationFormat>
  <Paragraphs>94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Bookman Old Style</vt:lpstr>
      <vt:lpstr>Century Gothic</vt:lpstr>
      <vt:lpstr>Mesh</vt:lpstr>
      <vt:lpstr>PowerPoint Presentation</vt:lpstr>
      <vt:lpstr>Athletic Department Directory</vt:lpstr>
      <vt:lpstr>Expectations of Student Athletes</vt:lpstr>
      <vt:lpstr>Academic Eligibility </vt:lpstr>
      <vt:lpstr>Required forms and Information</vt:lpstr>
      <vt:lpstr>Important Rules to Remember </vt:lpstr>
      <vt:lpstr>Student Participation Guidelines</vt:lpstr>
      <vt:lpstr>Parent Concern Procedure </vt:lpstr>
      <vt:lpstr>Parent Concern Procedure</vt:lpstr>
      <vt:lpstr>Inappropriate Topics to discuss with the coach and/or Activities Director</vt:lpstr>
      <vt:lpstr>Athletic Injuries</vt:lpstr>
      <vt:lpstr>Athletic Schedules and Information</vt:lpstr>
      <vt:lpstr>Benefits of High School Athletics</vt:lpstr>
      <vt:lpstr>Decision Making</vt:lpstr>
      <vt:lpstr>Family Night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Engleman</dc:creator>
  <cp:lastModifiedBy>Denise Snyders</cp:lastModifiedBy>
  <cp:revision>33</cp:revision>
  <dcterms:created xsi:type="dcterms:W3CDTF">2017-08-08T15:47:52Z</dcterms:created>
  <dcterms:modified xsi:type="dcterms:W3CDTF">2023-04-20T13:47:45Z</dcterms:modified>
</cp:coreProperties>
</file>